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0" r:id="rId3"/>
    <p:sldId id="281" r:id="rId4"/>
    <p:sldId id="261" r:id="rId5"/>
    <p:sldId id="262" r:id="rId6"/>
    <p:sldId id="280" r:id="rId7"/>
    <p:sldId id="258" r:id="rId8"/>
    <p:sldId id="259" r:id="rId9"/>
    <p:sldId id="275" r:id="rId10"/>
    <p:sldId id="278" r:id="rId11"/>
    <p:sldId id="265" r:id="rId12"/>
    <p:sldId id="266" r:id="rId13"/>
    <p:sldId id="267" r:id="rId14"/>
    <p:sldId id="268" r:id="rId15"/>
    <p:sldId id="269" r:id="rId16"/>
    <p:sldId id="279" r:id="rId17"/>
    <p:sldId id="270" r:id="rId18"/>
    <p:sldId id="271" r:id="rId19"/>
    <p:sldId id="272" r:id="rId20"/>
    <p:sldId id="276" r:id="rId21"/>
    <p:sldId id="273" r:id="rId22"/>
    <p:sldId id="277" r:id="rId23"/>
    <p:sldId id="263" r:id="rId24"/>
    <p:sldId id="274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4667" autoAdjust="0"/>
  </p:normalViewPr>
  <p:slideViewPr>
    <p:cSldViewPr>
      <p:cViewPr varScale="1">
        <p:scale>
          <a:sx n="56" d="100"/>
          <a:sy n="56" d="100"/>
        </p:scale>
        <p:origin x="-1214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MIKROREGION PORTA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4E6DB-C430-4E64-BF39-98C1546102CE}" type="datetimeFigureOut">
              <a:rPr lang="cs-CZ" smtClean="0"/>
              <a:pPr/>
              <a:t>2.12.2010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37CE-2B5F-497F-BA29-E5AEE4B22B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MIKROREGION PORTA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3AC6C-4BCB-4564-BA87-9FA32EA45D81}" type="datetimeFigureOut">
              <a:rPr lang="cs-CZ" smtClean="0"/>
              <a:pPr/>
              <a:t>2.12.2010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54051-8363-417A-8AAC-C3EE9D3C385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54051-8363-417A-8AAC-C3EE9D3C3855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MIKROREGION PORTA</a:t>
            </a:r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47437-D601-4355-BD19-8018F8989E8E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BD33-0B64-4C4A-9BCC-3BE31C21629C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4556-ECD7-4C87-8448-01A37C236D1C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D54-6604-47EE-A3C8-D225418BF396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18CD-61E0-4F18-8389-2C3783347020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D8F1-6CEF-4935-9296-80DC1CE94A28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496E-BEB6-4EC8-BD5F-F8A98E6F94EE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DEE2-E6DD-42AE-A999-FFA176FD015B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8A97-CDAD-4BA4-ACF7-9E40D3011596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1352-203B-480D-A4A7-4F4197FC6165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7376-4D65-47B2-AD5B-A12A64F07822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05B7A7-A907-461B-AD12-2EC48A21FCF4}" type="datetime1">
              <a:rPr lang="cs-CZ" smtClean="0"/>
              <a:pPr/>
              <a:t>2.12.2010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1EC556-1E5B-47AA-8426-276DDF0C8318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915544" cy="76470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92080" y="1628800"/>
            <a:ext cx="2526104" cy="2160240"/>
          </a:xfrm>
        </p:spPr>
        <p:txBody>
          <a:bodyPr>
            <a:normAutofit fontScale="92500" lnSpcReduction="10000"/>
          </a:bodyPr>
          <a:lstStyle/>
          <a:p>
            <a:pPr algn="l">
              <a:buClr>
                <a:srgbClr val="FFC000"/>
              </a:buClr>
              <a:buFont typeface="Wingdings" pitchFamily="2" charset="2"/>
              <a:buChar char="Ø"/>
            </a:pPr>
            <a:r>
              <a:rPr lang="cs-CZ" sz="1600" dirty="0" smtClean="0">
                <a:latin typeface="Arial Narrow" pitchFamily="34" charset="0"/>
              </a:rPr>
              <a:t>      </a:t>
            </a:r>
            <a:r>
              <a:rPr lang="cs-CZ" sz="1600" b="1" dirty="0" smtClean="0">
                <a:latin typeface="Arial Narrow" pitchFamily="34" charset="0"/>
              </a:rPr>
              <a:t>BORAČ </a:t>
            </a:r>
          </a:p>
          <a:p>
            <a:pPr algn="l">
              <a:buClr>
                <a:srgbClr val="FFC000"/>
              </a:buClr>
              <a:buFont typeface="Wingdings" pitchFamily="2" charset="2"/>
              <a:buChar char="Ø"/>
            </a:pPr>
            <a:r>
              <a:rPr lang="cs-CZ" sz="1600" b="1" dirty="0" smtClean="0">
                <a:latin typeface="Arial Narrow" pitchFamily="34" charset="0"/>
              </a:rPr>
              <a:t>      DOLNÍ LOUČKY</a:t>
            </a:r>
          </a:p>
          <a:p>
            <a:pPr algn="l">
              <a:buClr>
                <a:srgbClr val="FFC000"/>
              </a:buClr>
              <a:buFont typeface="Wingdings" pitchFamily="2" charset="2"/>
              <a:buChar char="Ø"/>
            </a:pPr>
            <a:r>
              <a:rPr lang="cs-CZ" sz="1600" b="1" dirty="0" smtClean="0">
                <a:latin typeface="Arial Narrow" pitchFamily="34" charset="0"/>
              </a:rPr>
              <a:t>      KALY</a:t>
            </a:r>
          </a:p>
          <a:p>
            <a:pPr algn="l">
              <a:buClr>
                <a:srgbClr val="FFC000"/>
              </a:buClr>
              <a:buFont typeface="Wingdings" pitchFamily="2" charset="2"/>
              <a:buChar char="Ø"/>
            </a:pPr>
            <a:r>
              <a:rPr lang="cs-CZ" sz="1600" b="1" dirty="0" smtClean="0">
                <a:latin typeface="Arial Narrow" pitchFamily="34" charset="0"/>
              </a:rPr>
              <a:t>      LOMNIČKA</a:t>
            </a:r>
          </a:p>
          <a:p>
            <a:pPr algn="l">
              <a:buClr>
                <a:srgbClr val="FFC000"/>
              </a:buClr>
              <a:buFont typeface="Wingdings" pitchFamily="2" charset="2"/>
              <a:buChar char="Ø"/>
            </a:pPr>
            <a:r>
              <a:rPr lang="cs-CZ" sz="1600" b="1" dirty="0" smtClean="0">
                <a:latin typeface="Arial Narrow" pitchFamily="34" charset="0"/>
              </a:rPr>
              <a:t>      PŘEDKLÁŠTEŘÍ</a:t>
            </a:r>
          </a:p>
          <a:p>
            <a:pPr algn="l">
              <a:buClr>
                <a:srgbClr val="FFC000"/>
              </a:buClr>
              <a:buFont typeface="Wingdings" pitchFamily="2" charset="2"/>
              <a:buChar char="Ø"/>
            </a:pPr>
            <a:r>
              <a:rPr lang="cs-CZ" sz="1600" b="1" dirty="0" smtClean="0">
                <a:latin typeface="Arial Narrow" pitchFamily="34" charset="0"/>
              </a:rPr>
              <a:t>      ŠTĚPÁNOVICE</a:t>
            </a:r>
          </a:p>
          <a:p>
            <a:pPr algn="l">
              <a:buClr>
                <a:srgbClr val="FFC000"/>
              </a:buClr>
              <a:buFont typeface="Wingdings" pitchFamily="2" charset="2"/>
              <a:buChar char="Ø"/>
            </a:pPr>
            <a:r>
              <a:rPr lang="cs-CZ" sz="1600" b="1" dirty="0" smtClean="0">
                <a:latin typeface="Arial Narrow" pitchFamily="34" charset="0"/>
              </a:rPr>
              <a:t>      ŠERKOVICE,</a:t>
            </a:r>
          </a:p>
          <a:p>
            <a:pPr algn="l">
              <a:buClr>
                <a:srgbClr val="FFC000"/>
              </a:buClr>
              <a:buFont typeface="Wingdings" pitchFamily="2" charset="2"/>
              <a:buChar char="Ø"/>
            </a:pPr>
            <a:r>
              <a:rPr lang="cs-CZ" sz="1600" b="1" dirty="0" smtClean="0">
                <a:latin typeface="Arial Narrow" pitchFamily="34" charset="0"/>
              </a:rPr>
              <a:t>      ŽELEZNÉ</a:t>
            </a:r>
            <a:endParaRPr lang="cs-CZ" sz="1600" b="1" dirty="0">
              <a:latin typeface="Arial Narrow" pitchFamily="34" charset="0"/>
            </a:endParaRPr>
          </a:p>
        </p:txBody>
      </p:sp>
      <p:pic>
        <p:nvPicPr>
          <p:cNvPr id="5" name="Obrázek 4" descr="pc od rybníka růž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861048"/>
            <a:ext cx="4296454" cy="26483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ovéPole 5"/>
          <p:cNvSpPr txBox="1"/>
          <p:nvPr/>
        </p:nvSpPr>
        <p:spPr>
          <a:xfrm>
            <a:off x="467544" y="4869160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  <a:latin typeface="Arial Narrow" pitchFamily="34" charset="0"/>
              </a:rPr>
              <a:t>Sídlo MP – obec Předklášteří</a:t>
            </a:r>
          </a:p>
          <a:p>
            <a:pPr algn="ctr">
              <a:buFontTx/>
              <a:buChar char="-"/>
            </a:pPr>
            <a:r>
              <a:rPr lang="cs-CZ" b="1" dirty="0" smtClean="0">
                <a:solidFill>
                  <a:schemeClr val="bg1"/>
                </a:solidFill>
                <a:latin typeface="Arial Narrow" pitchFamily="34" charset="0"/>
              </a:rPr>
              <a:t> název byl inspirován pojmenováním 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  <a:latin typeface="Arial Narrow" pitchFamily="34" charset="0"/>
              </a:rPr>
              <a:t>cisterciáckého kláštera 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  <a:latin typeface="Arial Narrow" pitchFamily="34" charset="0"/>
              </a:rPr>
              <a:t>PORTA COELI – BRÁNA NEBES</a:t>
            </a:r>
          </a:p>
          <a:p>
            <a:pPr algn="ctr"/>
            <a:endParaRPr lang="cs-CZ" dirty="0">
              <a:latin typeface="Arial Narrow" pitchFamily="34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</a:t>
            </a:fld>
            <a:endParaRPr lang="cs-CZ"/>
          </a:p>
        </p:txBody>
      </p:sp>
      <p:pic>
        <p:nvPicPr>
          <p:cNvPr id="4" name="Obrázek 3" descr="PORTAL (2).jpg"/>
          <p:cNvPicPr>
            <a:picLocks noChangeAspect="1"/>
          </p:cNvPicPr>
          <p:nvPr/>
        </p:nvPicPr>
        <p:blipFill>
          <a:blip r:embed="rId4" cstate="print">
            <a:lum bright="-2000" contrast="-2000"/>
          </a:blip>
          <a:stretch>
            <a:fillRect/>
          </a:stretch>
        </p:blipFill>
        <p:spPr>
          <a:xfrm>
            <a:off x="611560" y="1628800"/>
            <a:ext cx="4149392" cy="28803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8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1165" y="799038"/>
            <a:ext cx="2104670" cy="3600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0"/>
            <a:ext cx="7851648" cy="76125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692696"/>
            <a:ext cx="6552728" cy="34448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SPOLUPRÁCE  V OBLASTI KULTURY,SPORTU A SPOLEČENSKÉHO ŽIVOTA</a:t>
            </a:r>
          </a:p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907704" y="98072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115616" y="126876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olympiáda mateřských škol Mikroregionu Porta</a:t>
            </a:r>
          </a:p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sportovní den na víceúčelovém hřišti v Předklášteří 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81328"/>
            <a:ext cx="1296144" cy="221728"/>
          </a:xfrm>
          <a:prstGeom prst="rect">
            <a:avLst/>
          </a:prstGeom>
          <a:noFill/>
        </p:spPr>
      </p:pic>
      <p:pic>
        <p:nvPicPr>
          <p:cNvPr id="1026" name="Picture 2" descr="DSC_0011 (2)"/>
          <p:cNvPicPr>
            <a:picLocks noChangeAspect="1" noChangeArrowheads="1"/>
          </p:cNvPicPr>
          <p:nvPr/>
        </p:nvPicPr>
        <p:blipFill>
          <a:blip r:embed="rId3" cstate="print">
            <a:lum bright="-3000" contrast="18000"/>
          </a:blip>
          <a:srcRect/>
          <a:stretch>
            <a:fillRect/>
          </a:stretch>
        </p:blipFill>
        <p:spPr bwMode="auto">
          <a:xfrm>
            <a:off x="755576" y="2924944"/>
            <a:ext cx="292657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" name="Picture 2" descr="DSC_0049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348880"/>
            <a:ext cx="3699545" cy="199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7" name="Picture 3" descr="DSC_0018 (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437112"/>
            <a:ext cx="3769167" cy="191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762360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980728"/>
            <a:ext cx="7772400" cy="360040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SPOLUPRÁCE  V OBLASTI KULTURY, SPORTU A SPOLEČENSKÉHO ŽIVOTA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292080" y="170080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vánoční koncerty – obce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se pravidelně  střídají v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pořádání těchto setkání  </a:t>
            </a:r>
            <a:endParaRPr lang="cs-CZ" dirty="0" smtClean="0"/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</a:t>
            </a:r>
          </a:p>
        </p:txBody>
      </p:sp>
      <p:pic>
        <p:nvPicPr>
          <p:cNvPr id="10" name="Obrázek 9" descr="DSC_0012.JPG"/>
          <p:cNvPicPr>
            <a:picLocks noChangeAspect="1"/>
          </p:cNvPicPr>
          <p:nvPr/>
        </p:nvPicPr>
        <p:blipFill>
          <a:blip r:embed="rId3" cstate="print">
            <a:lum bright="20000" contrast="23000"/>
          </a:blip>
          <a:stretch>
            <a:fillRect/>
          </a:stretch>
        </p:blipFill>
        <p:spPr>
          <a:xfrm>
            <a:off x="539552" y="1484784"/>
            <a:ext cx="4499992" cy="29995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ovéPole 8"/>
          <p:cNvSpPr txBox="1"/>
          <p:nvPr/>
        </p:nvSpPr>
        <p:spPr>
          <a:xfrm>
            <a:off x="5292080" y="2492896"/>
            <a:ext cx="298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tato setkání se již stala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tradicí</a:t>
            </a:r>
            <a:endParaRPr lang="cs-CZ" dirty="0" smtClean="0"/>
          </a:p>
        </p:txBody>
      </p:sp>
      <p:pic>
        <p:nvPicPr>
          <p:cNvPr id="1026" name="Picture 2" descr="kravín"/>
          <p:cNvPicPr>
            <a:picLocks noChangeAspect="1" noChangeArrowheads="1"/>
          </p:cNvPicPr>
          <p:nvPr/>
        </p:nvPicPr>
        <p:blipFill>
          <a:blip r:embed="rId4" cstate="print">
            <a:lum bright="5000" contrast="3000"/>
          </a:blip>
          <a:stretch>
            <a:fillRect/>
          </a:stretch>
        </p:blipFill>
        <p:spPr bwMode="auto">
          <a:xfrm>
            <a:off x="4445044" y="3645024"/>
            <a:ext cx="3779267" cy="25202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" name="TextovéPole 11"/>
          <p:cNvSpPr txBox="1"/>
          <p:nvPr/>
        </p:nvSpPr>
        <p:spPr>
          <a:xfrm>
            <a:off x="827584" y="4797152"/>
            <a:ext cx="3240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Mikroregion</a:t>
            </a:r>
            <a:r>
              <a:rPr lang="cs-CZ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Porta žije nejen</a:t>
            </a:r>
          </a:p>
          <a:p>
            <a:r>
              <a:rPr lang="cs-CZ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zábavou</a:t>
            </a:r>
          </a:p>
          <a:p>
            <a:pPr>
              <a:buFont typeface="Wingdings" pitchFamily="2" charset="2"/>
              <a:buChar char="Ø"/>
            </a:pPr>
            <a:r>
              <a:rPr lang="cs-CZ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finančně podporujeme obce,</a:t>
            </a:r>
          </a:p>
          <a:p>
            <a:r>
              <a:rPr lang="cs-CZ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postižených povodněmi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908720"/>
            <a:ext cx="7772400" cy="360040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SPOLUPRÁCE  V OBLASTI KULTURY, SPORTU A SPOLEČENSKÉHO ŽIVOTA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6" name="Obrázek 5" descr="DSC_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167" y="1772816"/>
            <a:ext cx="4212468" cy="28083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ázek 7" descr="DSC_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573016"/>
            <a:ext cx="4165356" cy="277690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ovéPole 11"/>
          <p:cNvSpPr txBox="1"/>
          <p:nvPr/>
        </p:nvSpPr>
        <p:spPr>
          <a:xfrm>
            <a:off x="4860032" y="1916832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v roce 2009 oslavil MP výstavou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v obci Železné 10. výročí svého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založení  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27584" y="4941168"/>
            <a:ext cx="28248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zahájení výstavy přilákalo </a:t>
            </a:r>
          </a:p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    mnoho zájemců 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618344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1560" y="836712"/>
            <a:ext cx="7772400" cy="364296"/>
          </a:xfrm>
        </p:spPr>
        <p:txBody>
          <a:bodyPr>
            <a:noAutofit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SPOLUPRÁCE  V OBLASTI KULTURY, SPORTU A SPOLEČENSKÉHO ŽIVOTA</a:t>
            </a:r>
          </a:p>
          <a:p>
            <a:pPr algn="ctr"/>
            <a:endParaRPr lang="cs-CZ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6" name="Obrázek 5" descr="P6101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56992"/>
            <a:ext cx="3995936" cy="277888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Obrázek 7" descr="Kla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1340768"/>
            <a:ext cx="2551167" cy="22549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Obrázek 8" descr="P61014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789040"/>
            <a:ext cx="4052936" cy="23552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ovéPole 9"/>
          <p:cNvSpPr txBox="1"/>
          <p:nvPr/>
        </p:nvSpPr>
        <p:spPr>
          <a:xfrm>
            <a:off x="4139952" y="155679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návštěva prezidenta republiky v obci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Předklášteří a v Mikroregionu Porta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04048" y="242088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10.června 2009</a:t>
            </a:r>
            <a:r>
              <a:rPr lang="cs-CZ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rač kaple (2)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456384" cy="244827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Obrázek 6" descr="DSCN5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787" y="3933056"/>
            <a:ext cx="3247687" cy="22322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836712"/>
            <a:ext cx="7772400" cy="436304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OBCE MIKROREGIONU PORTA  SE PŘEDSTAVUJÍ  -  BORAČ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211960" y="1628800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kaple Panny Marie růžencové – kulturní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památka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silniční most z r.1910 – kulturní památka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rodný domek a pamětní deska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spisovatele Josefa Uhra</a:t>
            </a:r>
          </a:p>
          <a:p>
            <a:pPr>
              <a:buFont typeface="Wingdings" pitchFamily="2" charset="2"/>
              <a:buChar char="Ø"/>
            </a:pPr>
            <a:endParaRPr lang="cs-CZ" dirty="0"/>
          </a:p>
        </p:txBody>
      </p:sp>
      <p:pic>
        <p:nvPicPr>
          <p:cNvPr id="10" name="Obrázek 9" descr="BORAČ MO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3212976"/>
            <a:ext cx="3493849" cy="236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Obrázek 10" descr="BORAČ MOST NÁPI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5229200"/>
            <a:ext cx="1461552" cy="98187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Obrázek 11" descr="UH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4869160"/>
            <a:ext cx="1013930" cy="162880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908720"/>
            <a:ext cx="7772400" cy="436304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OBCE MIKROREGIONU PORTA SE PŘEDSTAVUJÍ  -  DOLNÍ LOUČKY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3074" name="Picture 2" descr="H:\FOTOOBEC\2009\KALENDÁŘ PRO MP 2010\DOLNÍ LOUČKY\DSC_0014 (3).JPG"/>
          <p:cNvPicPr>
            <a:picLocks noChangeAspect="1" noChangeArrowheads="1"/>
          </p:cNvPicPr>
          <p:nvPr/>
        </p:nvPicPr>
        <p:blipFill>
          <a:blip r:embed="rId3" cstate="print">
            <a:lum bright="-14000" contrast="16000"/>
          </a:blip>
          <a:stretch>
            <a:fillRect/>
          </a:stretch>
        </p:blipFill>
        <p:spPr bwMode="auto">
          <a:xfrm>
            <a:off x="827584" y="3965578"/>
            <a:ext cx="3441800" cy="209519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H:\FOTOOBEC\2009\KALENDÁŘ PRO MP 2010\DOLNÍ LOUČKY\DSC_002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412776"/>
            <a:ext cx="3448547" cy="230877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4716016" y="1772816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kostel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sv.Martina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viadukt na trati Brno –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Havl.Brod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podzemní továrna DIANA – výroba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letadel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Messerschmitt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Bf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- 109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v železničních  tunelech na trati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Brno – Havlíčkův Brod</a:t>
            </a:r>
          </a:p>
        </p:txBody>
      </p:sp>
      <p:pic>
        <p:nvPicPr>
          <p:cNvPr id="10" name="Obrázek 9" descr="07.jpg"/>
          <p:cNvPicPr>
            <a:picLocks noChangeAspect="1"/>
          </p:cNvPicPr>
          <p:nvPr/>
        </p:nvPicPr>
        <p:blipFill>
          <a:blip r:embed="rId5" cstate="print">
            <a:lum bright="-5000" contrast="14000"/>
          </a:blip>
          <a:srcRect l="3961" b="5653"/>
          <a:stretch>
            <a:fillRect/>
          </a:stretch>
        </p:blipFill>
        <p:spPr>
          <a:xfrm>
            <a:off x="4788024" y="4005064"/>
            <a:ext cx="3491880" cy="208823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908720"/>
            <a:ext cx="7772400" cy="436304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OBCE MIKROREGIONU PORTA SE PŘEDSTAVUJÍ  -  DOLNÍ LOUČKY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3074" name="Picture 2" descr="H:\FOTOOBEC\2009\KALENDÁŘ PRO MP 2010\DOLNÍ LOUČKY\DSC_0014 (3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040" y="3717032"/>
            <a:ext cx="3802130" cy="227943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H:\FOTOOBEC\2009\KALENDÁŘ PRO MP 2010\DOLNÍ LOUČKY\DSC_0020 (2)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9592" y="1412776"/>
            <a:ext cx="2482801" cy="230877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4427984" y="1628800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rodný domek a pamětní deska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astronoma, polárníka a meteorologa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Dr.Antonína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Mrkose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nově vybudovaný sportovní areál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přístavba základní školy </a:t>
            </a:r>
            <a:endParaRPr lang="cs-CZ" dirty="0"/>
          </a:p>
        </p:txBody>
      </p:sp>
      <p:pic>
        <p:nvPicPr>
          <p:cNvPr id="10" name="Obrázek 9" descr="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4149080"/>
            <a:ext cx="3802049" cy="17653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Obrázek 10" descr="DSC_1773.jpg"/>
          <p:cNvPicPr>
            <a:picLocks noChangeAspect="1"/>
          </p:cNvPicPr>
          <p:nvPr/>
        </p:nvPicPr>
        <p:blipFill>
          <a:blip r:embed="rId6" cstate="print"/>
          <a:srcRect l="4545" t="3432" r="4545" b="4996"/>
          <a:stretch>
            <a:fillRect/>
          </a:stretch>
        </p:blipFill>
        <p:spPr>
          <a:xfrm>
            <a:off x="3059832" y="2708920"/>
            <a:ext cx="936104" cy="1263740"/>
          </a:xfrm>
          <a:prstGeom prst="rect">
            <a:avLst/>
          </a:prstGeom>
          <a:effectLst>
            <a:softEdge rad="31750"/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836712"/>
            <a:ext cx="7772400" cy="436304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OBCE MIKROREGIONU PORTA SE PŘEDSTAVUJÍ -  KALY a  ZAHRADA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1027" name="Picture 3" descr="H:\FOTOOBEC\2009\KALENDÁŘ PRO MP 2010\KALY\DSC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4624920" cy="309634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5292080" y="148478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rozhledna Babylon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kaple sv. Maří Magdalény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fitcentrum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místní část - Zahrada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DSC_0075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3995936" y="2924944"/>
            <a:ext cx="4314649" cy="288450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005064"/>
            <a:ext cx="333898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908720"/>
            <a:ext cx="7772400" cy="436304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OBCE MIKROREGIONU PORTA SE PŘEDSTAVUJÍ -  LOMNIČKA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2050" name="Picture 2" descr="LOMNIČKA JA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3828597" cy="288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355976" y="1556792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cyklostezka kolem potoka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Besének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kaple sv. Bedřicha – kulturní památka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boží muka z r.1866, na paměť bitky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mezi prusko-rakouskými vojáky mezi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Lomničkou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a Tišnovem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 veselé ostatky a babské hody</a:t>
            </a:r>
          </a:p>
        </p:txBody>
      </p:sp>
      <p:pic>
        <p:nvPicPr>
          <p:cNvPr id="8" name="Obrázek 7" descr="DSCN55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1558" y="3501008"/>
            <a:ext cx="1782185" cy="27363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Obrázek 8" descr="3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933056"/>
            <a:ext cx="3454524" cy="230132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55576" y="908720"/>
            <a:ext cx="7772400" cy="364296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OBCE MIKROREGIONU PORTA SE PŘEDSTAVUJÍ  -  PŘEDKLÁŠTEŘÍ  -  SÍDLO MP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6" name="Obrázek 5" descr="NÁMĚSTÍ PODZIM 2.JPG"/>
          <p:cNvPicPr>
            <a:picLocks noChangeAspect="1"/>
          </p:cNvPicPr>
          <p:nvPr/>
        </p:nvPicPr>
        <p:blipFill>
          <a:blip r:embed="rId3" cstate="print">
            <a:lum bright="9000" contrast="-14000"/>
          </a:blip>
          <a:stretch>
            <a:fillRect/>
          </a:stretch>
        </p:blipFill>
        <p:spPr>
          <a:xfrm>
            <a:off x="899592" y="1340768"/>
            <a:ext cx="3168352" cy="23762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Obrázek 11" descr="DSCN51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501008"/>
            <a:ext cx="3528392" cy="264629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ovéPole 12"/>
          <p:cNvSpPr txBox="1"/>
          <p:nvPr/>
        </p:nvSpPr>
        <p:spPr>
          <a:xfrm>
            <a:off x="4427984" y="1268760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cisterciácký klášter Porta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coeli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se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známým portálem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místo posledního odpočinku české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královny Konstancie, manželky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Přemysla Otakara I.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náměstí 5.května s OÚ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kostelík na hřbitově z r.1555</a:t>
            </a:r>
          </a:p>
        </p:txBody>
      </p:sp>
      <p:pic>
        <p:nvPicPr>
          <p:cNvPr id="15" name="Obrázek 14" descr="DSCN47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789040"/>
            <a:ext cx="3168352" cy="237626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762360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1560" y="908720"/>
            <a:ext cx="7772400" cy="436304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DŮVODY VZNIKU MIKROREGIONU PORTA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691680" y="1268760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koordinace úsilí o rozvoj členských obcí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řešení společných problémů 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úsilí o realizaci projektů podporovaných krajem,státem a EU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81328"/>
            <a:ext cx="1296144" cy="221728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467544" y="4797152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  prostory pro šicí dílnu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Thuasne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2000</a:t>
            </a:r>
          </a:p>
          <a:p>
            <a:pPr>
              <a:buFont typeface="Wingdings" pitchFamily="2" charset="2"/>
              <a:buChar char="Ø"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  projekt „Rozvoj turistiky, cykloturistiky </a:t>
            </a:r>
          </a:p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     a sportu 2005“</a:t>
            </a:r>
          </a:p>
          <a:p>
            <a:pPr>
              <a:buFont typeface="Wingdings" pitchFamily="2" charset="2"/>
              <a:buChar char="Ø"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  „Cyklistická stezka Předklášteří s</a:t>
            </a:r>
          </a:p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     přemostěním Svratky 2010“ </a:t>
            </a:r>
          </a:p>
        </p:txBody>
      </p:sp>
      <p:pic>
        <p:nvPicPr>
          <p:cNvPr id="12" name="Obrázek 11" descr="kraví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96952"/>
            <a:ext cx="4032448" cy="24482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" name="Obrázek 12" descr="kravín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941168"/>
            <a:ext cx="2880320" cy="14401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4" name="Obrázek 13" descr="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2420888"/>
            <a:ext cx="3548649" cy="216024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DSC_0018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861048"/>
            <a:ext cx="3403698" cy="23041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Obrázek 10" descr="HŘIŠTĚ 2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564904"/>
            <a:ext cx="2880321" cy="19202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55576" y="908720"/>
            <a:ext cx="7772400" cy="364296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OBCE MIKROREGIONU PORTA SE PŘEDSTAVUJÍ -  PŘEDKLÁŠTEŘÍ  -  SÍDLO MP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4427984" y="134076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víceúčelové sportoviště u ZŠ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lyžařský svah, travní lyžování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síť cyklostezek a vycházkových tras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domov seniorů Předklášteří</a:t>
            </a:r>
            <a:endParaRPr lang="cs-CZ" dirty="0"/>
          </a:p>
        </p:txBody>
      </p:sp>
      <p:pic>
        <p:nvPicPr>
          <p:cNvPr id="4098" name="Picture 2" descr="C:\Users\ACER\Desktop\FOTOALBUM 2010\CYKLOSTEZKA PO DOKONČENÍ\DSC_096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9552" y="1418238"/>
            <a:ext cx="3744416" cy="249592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Obrázek 9" descr="Martin Soltík.jpg"/>
          <p:cNvPicPr>
            <a:picLocks noChangeAspect="1"/>
          </p:cNvPicPr>
          <p:nvPr/>
        </p:nvPicPr>
        <p:blipFill>
          <a:blip r:embed="rId6" cstate="print">
            <a:lum bright="-4000" contrast="12000"/>
          </a:blip>
          <a:srcRect l="7158" r="4559" b="6712"/>
          <a:stretch>
            <a:fillRect/>
          </a:stretch>
        </p:blipFill>
        <p:spPr>
          <a:xfrm>
            <a:off x="899592" y="4005064"/>
            <a:ext cx="3074188" cy="216024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_0092 (2)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1403648" y="4293096"/>
            <a:ext cx="2843808" cy="19037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55576" y="836712"/>
            <a:ext cx="7772400" cy="432048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OBCE MIKROREGIONU PORTA SE PŘEDSTAVUJÍ -  ŠERKOVICE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5124" name="Picture 4" descr="kalendář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683568" y="1412776"/>
            <a:ext cx="4307145" cy="288032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5148064" y="1700808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sušírna ovoce – kulturní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památka 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hájovna – památka na  tragické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události z 2.světové války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vycházkové trasy,cyklostezky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směrem na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Lomnicko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ázek 9" descr="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717032"/>
            <a:ext cx="3960440" cy="241091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55576" y="836712"/>
            <a:ext cx="7772400" cy="432048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OBCE MIKROREGIONU PORTA SE PŘEDSTAVUJÍ -  ŠTĚPÁNOVICE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5122" name="Picture 2" descr="ŠTĚPÁNOVICE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467544" y="1700808"/>
            <a:ext cx="4202844" cy="28083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TextovéPole 6"/>
          <p:cNvSpPr txBox="1"/>
          <p:nvPr/>
        </p:nvSpPr>
        <p:spPr>
          <a:xfrm>
            <a:off x="4716016" y="1700808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kaple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sv.Anny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 - kulturní památka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kaple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sv.Cyrila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a Metoděje kulturní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památka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smírčí kameny - kulturní památka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ázek 8" descr="DSCN5527.JPG"/>
          <p:cNvPicPr>
            <a:picLocks noChangeAspect="1"/>
          </p:cNvPicPr>
          <p:nvPr/>
        </p:nvPicPr>
        <p:blipFill>
          <a:blip r:embed="rId4" cstate="print">
            <a:lum contrast="25000"/>
          </a:blip>
          <a:stretch>
            <a:fillRect/>
          </a:stretch>
        </p:blipFill>
        <p:spPr>
          <a:xfrm>
            <a:off x="6300192" y="3212976"/>
            <a:ext cx="2044714" cy="272272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" name="Obrázek 9" descr="P82437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4149080"/>
            <a:ext cx="3096344" cy="232225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ŽELEZNÉ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140968"/>
            <a:ext cx="3847475" cy="25755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Obrázek 12" descr="ŽELEZNÉ2 (3).JPG"/>
          <p:cNvPicPr>
            <a:picLocks noChangeAspect="1"/>
          </p:cNvPicPr>
          <p:nvPr/>
        </p:nvPicPr>
        <p:blipFill>
          <a:blip r:embed="rId3" cstate="print">
            <a:lum bright="-5000"/>
          </a:blip>
          <a:stretch>
            <a:fillRect/>
          </a:stretch>
        </p:blipFill>
        <p:spPr>
          <a:xfrm>
            <a:off x="1691680" y="3645024"/>
            <a:ext cx="3542001" cy="26662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908720"/>
            <a:ext cx="7772400" cy="436304"/>
          </a:xfrm>
        </p:spPr>
        <p:txBody>
          <a:bodyPr/>
          <a:lstStyle/>
          <a:p>
            <a:pPr algn="ctr"/>
            <a:r>
              <a:rPr lang="cs-CZ" sz="1800" b="1" smtClean="0">
                <a:solidFill>
                  <a:srgbClr val="FFFF00"/>
                </a:solidFill>
                <a:latin typeface="Arial Narrow" pitchFamily="34" charset="0"/>
              </a:rPr>
              <a:t>OBCE MIKROREGIONU PORTA SE PŘEDSTAVUJÍ -  ŽELEZNÉ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5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6146" name="Picture 2" descr="ŽELEZNÉ 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3269" y="1556792"/>
            <a:ext cx="3362072" cy="252155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TextovéPole 6"/>
          <p:cNvSpPr txBox="1"/>
          <p:nvPr/>
        </p:nvSpPr>
        <p:spPr>
          <a:xfrm>
            <a:off x="5148064" y="1772816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rekonstrukce bitev americké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občanské války 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nový obecní úřad a sportoviště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kaple sv. Václava 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600" y="1268760"/>
            <a:ext cx="7196336" cy="648072"/>
          </a:xfrm>
        </p:spPr>
        <p:style>
          <a:lnRef idx="1">
            <a:schemeClr val="accent3"/>
          </a:lnRef>
          <a:fillRef idx="1001">
            <a:schemeClr val="dk2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DĚKUJEME VÁM ZA POZORNOST</a:t>
            </a:r>
            <a:endParaRPr lang="cs-CZ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55576" y="2060849"/>
            <a:ext cx="76328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n w="3155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NAVŠTIVTE   MIKROREGION PORTA,</a:t>
            </a:r>
          </a:p>
          <a:p>
            <a:pPr algn="ctr"/>
            <a:r>
              <a:rPr lang="cs-CZ" sz="3200" b="1" dirty="0" smtClean="0">
                <a:ln w="3155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VSTUPNÍ BRÁNU NA </a:t>
            </a:r>
          </a:p>
          <a:p>
            <a:pPr algn="ctr"/>
            <a:r>
              <a:rPr lang="cs-CZ" sz="3200" b="1" dirty="0" smtClean="0">
                <a:ln w="31550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ČESKOMORAVSKOU VYSOČINU</a:t>
            </a:r>
          </a:p>
          <a:p>
            <a:pPr algn="ctr"/>
            <a:endParaRPr lang="cs-CZ" b="1" dirty="0">
              <a:ln w="31550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 descr="DSC_1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573016"/>
            <a:ext cx="4625403" cy="30963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309320"/>
            <a:ext cx="1512168" cy="258683"/>
          </a:xfrm>
          <a:prstGeom prst="rect">
            <a:avLst/>
          </a:prstGeom>
          <a:noFill/>
        </p:spPr>
      </p:pic>
      <p:pic>
        <p:nvPicPr>
          <p:cNvPr id="9" name="Obrázek 8" descr="logo_barevne_MP X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996952"/>
            <a:ext cx="8779555" cy="150188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5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5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DINACE"/>
          <p:cNvPicPr>
            <a:picLocks noChangeAspect="1" noChangeArrowheads="1"/>
          </p:cNvPicPr>
          <p:nvPr/>
        </p:nvPicPr>
        <p:blipFill>
          <a:blip r:embed="rId2" cstate="print"/>
          <a:srcRect t="10405"/>
          <a:stretch>
            <a:fillRect/>
          </a:stretch>
        </p:blipFill>
        <p:spPr bwMode="auto">
          <a:xfrm>
            <a:off x="395536" y="2300178"/>
            <a:ext cx="3888432" cy="22873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Obrázek 8" descr="DSC_17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651015" y="2854043"/>
            <a:ext cx="3491880" cy="23375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762360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1560" y="908720"/>
            <a:ext cx="7772400" cy="436304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SPOLEČNÁ ÚČAST NA ZÍSKÁNÍ DOTACÍ V RÁMCI  POV </a:t>
            </a:r>
            <a:r>
              <a:rPr lang="cs-CZ" sz="1800" b="1" dirty="0" err="1" smtClean="0">
                <a:solidFill>
                  <a:srgbClr val="FFFF00"/>
                </a:solidFill>
                <a:latin typeface="Arial Narrow" pitchFamily="34" charset="0"/>
              </a:rPr>
              <a:t>JmK</a:t>
            </a:r>
            <a:endParaRPr lang="cs-CZ" sz="1800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763688" y="141277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kulturní domy, opravy a pořízení mobiliáře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vybavení ordinace praktického lékaře Předklášteří 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381328"/>
            <a:ext cx="1296144" cy="221728"/>
          </a:xfrm>
          <a:prstGeom prst="rect">
            <a:avLst/>
          </a:prstGeom>
          <a:noFill/>
        </p:spPr>
      </p:pic>
      <p:pic>
        <p:nvPicPr>
          <p:cNvPr id="10" name="Obrázek 9" descr="DSC_17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3861048"/>
            <a:ext cx="3799533" cy="254348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836712"/>
            <a:ext cx="7772400" cy="364296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SPOLEČNÁ ÚČAST NA ZÍSKÁNÍ DOTACÍ V RÁMCI POV </a:t>
            </a:r>
            <a:r>
              <a:rPr lang="cs-CZ" sz="1800" b="1" dirty="0" err="1" smtClean="0">
                <a:solidFill>
                  <a:srgbClr val="FFFF00"/>
                </a:solidFill>
                <a:latin typeface="Arial Narrow" pitchFamily="34" charset="0"/>
              </a:rPr>
              <a:t>JmK</a:t>
            </a:r>
            <a:endParaRPr lang="cs-CZ" sz="1800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259632" y="126876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drobné sakrální stavby, opravy kapliček, božích muk, křížků </a:t>
            </a:r>
            <a:endParaRPr lang="cs-CZ" dirty="0"/>
          </a:p>
        </p:txBody>
      </p:sp>
      <p:pic>
        <p:nvPicPr>
          <p:cNvPr id="6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81328"/>
            <a:ext cx="1296144" cy="221728"/>
          </a:xfrm>
          <a:prstGeom prst="rect">
            <a:avLst/>
          </a:prstGeom>
          <a:noFill/>
        </p:spPr>
      </p:pic>
      <p:pic>
        <p:nvPicPr>
          <p:cNvPr id="7" name="Obrázek 6" descr="DSC_1708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t="13605" b="12925"/>
          <a:stretch>
            <a:fillRect/>
          </a:stretch>
        </p:blipFill>
        <p:spPr>
          <a:xfrm rot="16200000">
            <a:off x="5583782" y="2921274"/>
            <a:ext cx="3953098" cy="19442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ázek 7" descr="DSC_1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492896"/>
            <a:ext cx="2034226" cy="36164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Obrázek 9" descr="DSC_00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996952"/>
            <a:ext cx="3707904" cy="24798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ovéPole 10"/>
          <p:cNvSpPr txBox="1"/>
          <p:nvPr/>
        </p:nvSpPr>
        <p:spPr>
          <a:xfrm>
            <a:off x="5292080" y="5805264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>
                <a:latin typeface="Arial" pitchFamily="34" charset="0"/>
                <a:cs typeface="Arial" pitchFamily="34" charset="0"/>
              </a:rPr>
              <a:t>BORAČ</a:t>
            </a:r>
            <a:endParaRPr lang="cs-CZ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804248" y="5517232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>
                <a:latin typeface="Arial" pitchFamily="34" charset="0"/>
                <a:cs typeface="Arial" pitchFamily="34" charset="0"/>
              </a:rPr>
              <a:t>ŠTĚPÁNOVICE</a:t>
            </a:r>
            <a:endParaRPr lang="cs-CZ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843808" y="5157192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>
                <a:latin typeface="Arial" pitchFamily="34" charset="0"/>
                <a:cs typeface="Arial" pitchFamily="34" charset="0"/>
              </a:rPr>
              <a:t>KALY</a:t>
            </a:r>
            <a:endParaRPr lang="cs-CZ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4" presetClass="entr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836712"/>
            <a:ext cx="7772400" cy="364296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SPOLEČNÁ ÚČAST NA ZÍSKÁNÍ DOTACÍ V RÁMCI POV </a:t>
            </a:r>
            <a:r>
              <a:rPr lang="cs-CZ" sz="1800" b="1" dirty="0" err="1" smtClean="0">
                <a:solidFill>
                  <a:srgbClr val="FFFF00"/>
                </a:solidFill>
                <a:latin typeface="Arial Narrow" pitchFamily="34" charset="0"/>
              </a:rPr>
              <a:t>JmK</a:t>
            </a:r>
            <a:endParaRPr lang="cs-CZ" sz="1800" b="1" dirty="0" smtClean="0">
              <a:solidFill>
                <a:srgbClr val="FFFF00"/>
              </a:solidFill>
              <a:latin typeface="Arial Narrow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187624" y="126876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drobné sakrální stavby, opravy kapliček, božích muk, křížků</a:t>
            </a:r>
            <a:endParaRPr lang="cs-CZ" dirty="0"/>
          </a:p>
        </p:txBody>
      </p:sp>
      <p:pic>
        <p:nvPicPr>
          <p:cNvPr id="7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81328"/>
            <a:ext cx="1296144" cy="221728"/>
          </a:xfrm>
          <a:prstGeom prst="rect">
            <a:avLst/>
          </a:prstGeom>
          <a:noFill/>
        </p:spPr>
      </p:pic>
      <p:pic>
        <p:nvPicPr>
          <p:cNvPr id="8" name="Obrázek 7" descr="DSC_0187.JPG"/>
          <p:cNvPicPr>
            <a:picLocks noChangeAspect="1"/>
          </p:cNvPicPr>
          <p:nvPr/>
        </p:nvPicPr>
        <p:blipFill>
          <a:blip r:embed="rId3" cstate="print"/>
          <a:srcRect l="5909" r="5464" b="12168"/>
          <a:stretch>
            <a:fillRect/>
          </a:stretch>
        </p:blipFill>
        <p:spPr>
          <a:xfrm>
            <a:off x="3419872" y="1844824"/>
            <a:ext cx="2317091" cy="424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Obrázek 9" descr="DSC_0217.JPG"/>
          <p:cNvPicPr>
            <a:picLocks noChangeAspect="1"/>
          </p:cNvPicPr>
          <p:nvPr/>
        </p:nvPicPr>
        <p:blipFill>
          <a:blip r:embed="rId4" cstate="print">
            <a:lum bright="-7000"/>
          </a:blip>
          <a:stretch>
            <a:fillRect/>
          </a:stretch>
        </p:blipFill>
        <p:spPr>
          <a:xfrm>
            <a:off x="6084168" y="1844824"/>
            <a:ext cx="2241195" cy="424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Obrázek 10" descr="DSC_0198.JPG"/>
          <p:cNvPicPr>
            <a:picLocks noChangeAspect="1"/>
          </p:cNvPicPr>
          <p:nvPr/>
        </p:nvPicPr>
        <p:blipFill>
          <a:blip r:embed="rId5" cstate="print">
            <a:lum bright="-6000" contrast="7000"/>
          </a:blip>
          <a:srcRect l="10940" r="17951" b="4796"/>
          <a:stretch>
            <a:fillRect/>
          </a:stretch>
        </p:blipFill>
        <p:spPr>
          <a:xfrm>
            <a:off x="899592" y="1844824"/>
            <a:ext cx="2124236" cy="42484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ovéPole 11"/>
          <p:cNvSpPr txBox="1"/>
          <p:nvPr/>
        </p:nvSpPr>
        <p:spPr>
          <a:xfrm>
            <a:off x="1187624" y="5805264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PŘEDKLÁŠTEŘÍ</a:t>
            </a:r>
            <a:endParaRPr lang="cs-CZ" sz="1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779912" y="5805264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LOMNIČKA</a:t>
            </a:r>
            <a:endParaRPr lang="cs-CZ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588224" y="5805264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KALY - ZAHRADA</a:t>
            </a:r>
            <a:endParaRPr lang="cs-CZ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DSC_0198.JPG"/>
          <p:cNvPicPr>
            <a:picLocks noChangeAspect="1"/>
          </p:cNvPicPr>
          <p:nvPr/>
        </p:nvPicPr>
        <p:blipFill>
          <a:blip r:embed="rId2" cstate="print">
            <a:lum bright="-7000"/>
          </a:blip>
          <a:stretch>
            <a:fillRect/>
          </a:stretch>
        </p:blipFill>
        <p:spPr>
          <a:xfrm>
            <a:off x="251520" y="1772816"/>
            <a:ext cx="3504388" cy="23459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90352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568" y="836712"/>
            <a:ext cx="7772400" cy="364296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SPOLEČNÁ ÚČAST NA ZÍSKÁNÍ DOTACÍ V RÁMCI  ROP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187624" y="126876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stavba „Cyklistická stezka Předklášteří s přemostěním Svratky“</a:t>
            </a:r>
            <a:endParaRPr lang="cs-CZ" dirty="0"/>
          </a:p>
        </p:txBody>
      </p:sp>
      <p:pic>
        <p:nvPicPr>
          <p:cNvPr id="7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381328"/>
            <a:ext cx="1296144" cy="221728"/>
          </a:xfrm>
          <a:prstGeom prst="rect">
            <a:avLst/>
          </a:prstGeom>
          <a:noFill/>
        </p:spPr>
      </p:pic>
      <p:pic>
        <p:nvPicPr>
          <p:cNvPr id="8" name="Obrázek 7" descr="DSC_01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060848"/>
            <a:ext cx="5238851" cy="21723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Obrázek 9" descr="DSC_0217.JPG"/>
          <p:cNvPicPr>
            <a:picLocks noChangeAspect="1"/>
          </p:cNvPicPr>
          <p:nvPr/>
        </p:nvPicPr>
        <p:blipFill>
          <a:blip r:embed="rId5" cstate="print">
            <a:lum bright="-11000"/>
          </a:blip>
          <a:stretch>
            <a:fillRect/>
          </a:stretch>
        </p:blipFill>
        <p:spPr>
          <a:xfrm>
            <a:off x="1475656" y="3861048"/>
            <a:ext cx="3594493" cy="24062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Obrázek 12" descr="CST 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077072"/>
            <a:ext cx="2977536" cy="198502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0"/>
            <a:ext cx="7851648" cy="76125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692696"/>
            <a:ext cx="6552728" cy="34448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SPOLUPRÁCE  V OBLASTI KULTURY ,SPORTU A SPOLEČENSKÉHO ŽIVOTA</a:t>
            </a:r>
          </a:p>
          <a:p>
            <a:pPr algn="ctr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763688" y="126876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55576" y="126876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cs-CZ" dirty="0" smtClean="0"/>
              <a:t> 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pořádání koštu slivovice v Železném</a:t>
            </a:r>
          </a:p>
        </p:txBody>
      </p:sp>
      <p:pic>
        <p:nvPicPr>
          <p:cNvPr id="11" name="Obrázek 10" descr="DSC_0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861048"/>
            <a:ext cx="3888432" cy="25922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381328"/>
            <a:ext cx="1296144" cy="221728"/>
          </a:xfrm>
          <a:prstGeom prst="rect">
            <a:avLst/>
          </a:prstGeom>
          <a:noFill/>
        </p:spPr>
      </p:pic>
      <p:pic>
        <p:nvPicPr>
          <p:cNvPr id="13" name="Obrázek 12" descr="py.JPG"/>
          <p:cNvPicPr>
            <a:picLocks noChangeAspect="1"/>
          </p:cNvPicPr>
          <p:nvPr/>
        </p:nvPicPr>
        <p:blipFill>
          <a:blip r:embed="rId4" cstate="print">
            <a:lum bright="6000" contrast="3000"/>
          </a:blip>
          <a:stretch>
            <a:fillRect/>
          </a:stretch>
        </p:blipFill>
        <p:spPr>
          <a:xfrm>
            <a:off x="539552" y="2564904"/>
            <a:ext cx="4067884" cy="27115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Obrázek 13" descr="DSC_0044.JPG"/>
          <p:cNvPicPr>
            <a:picLocks noChangeAspect="1"/>
          </p:cNvPicPr>
          <p:nvPr/>
        </p:nvPicPr>
        <p:blipFill>
          <a:blip r:embed="rId5" cstate="print">
            <a:lum bright="12000"/>
          </a:blip>
          <a:stretch>
            <a:fillRect/>
          </a:stretch>
        </p:blipFill>
        <p:spPr>
          <a:xfrm>
            <a:off x="5148064" y="1484784"/>
            <a:ext cx="3442160" cy="23042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ovéPole 15"/>
          <p:cNvSpPr txBox="1"/>
          <p:nvPr/>
        </p:nvSpPr>
        <p:spPr>
          <a:xfrm>
            <a:off x="755576" y="177281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cs-CZ" dirty="0" smtClean="0"/>
              <a:t> 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zabíjačka v Předklášteří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762360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1560" y="764704"/>
            <a:ext cx="7772400" cy="436304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SPOLUPRÁCE  V OBLASTI KULTURY,SPORTU  A SPOLEČENSKÉHO ŽIVOTA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268761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výstava v galerii Diana „Lidé a krajina rumunského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Banátu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“ 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  návštěva krajanů z obce Svatá Helena v Rumunsku 2008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  v  Mikroregionu Porta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81328"/>
            <a:ext cx="1296144" cy="221728"/>
          </a:xfrm>
          <a:prstGeom prst="rect">
            <a:avLst/>
          </a:prstGeom>
          <a:noFill/>
        </p:spPr>
      </p:pic>
      <p:pic>
        <p:nvPicPr>
          <p:cNvPr id="11" name="Obrázek 10" descr="NÁVŠTĚVA Z BANÁTU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713" y="2392016"/>
            <a:ext cx="3872595" cy="23619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Obrázek 11" descr="_DSC9873r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988840"/>
            <a:ext cx="4067944" cy="27119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Obrázek 13" descr="POZVÁNKA S LOGEM DIANY- Tis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4365104"/>
            <a:ext cx="4667838" cy="221672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762360"/>
          </a:xfrm>
        </p:spPr>
        <p:txBody>
          <a:bodyPr/>
          <a:lstStyle/>
          <a:p>
            <a:pPr algn="ctr"/>
            <a:r>
              <a:rPr lang="cs-CZ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MIKROREGION PORTA</a:t>
            </a:r>
            <a:endParaRPr lang="cs-CZ" sz="4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1560" y="764704"/>
            <a:ext cx="7772400" cy="436304"/>
          </a:xfrm>
        </p:spPr>
        <p:txBody>
          <a:bodyPr/>
          <a:lstStyle/>
          <a:p>
            <a:pPr algn="ctr"/>
            <a:r>
              <a:rPr lang="cs-CZ" sz="1800" b="1" dirty="0" smtClean="0">
                <a:solidFill>
                  <a:srgbClr val="FFFF00"/>
                </a:solidFill>
                <a:latin typeface="Arial Narrow" pitchFamily="34" charset="0"/>
              </a:rPr>
              <a:t>SPOLUPRÁCE  V OBLASTI KULTURY,SPORTU  A SPOLEČENSKÉHO ŽIVOTA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EC556-1E5B-47AA-8426-276DDF0C8318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971600" y="126876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zájezd ke krajanům do Rumunska, uspořádání české zabíjačky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    v Rumunsku v r.2009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F:\MIKROREGION PROPAGACE\logo_barevne_MP X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381328"/>
            <a:ext cx="1296144" cy="221728"/>
          </a:xfrm>
          <a:prstGeom prst="rect">
            <a:avLst/>
          </a:prstGeom>
          <a:noFill/>
        </p:spPr>
      </p:pic>
      <p:pic>
        <p:nvPicPr>
          <p:cNvPr id="1026" name="Picture 2" descr="C:\Users\ACER\Documents\BANÁT ZÁJEZD\DSC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3866833" cy="266429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C:\Users\ACER\Documents\BANÁT ZÁJEZD\DSC_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2519080"/>
            <a:ext cx="3600400" cy="278212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8" name="Picture 4" descr="C:\Users\ACER\Documents\BANÁT ZÁJEZD\DSC_0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077072"/>
            <a:ext cx="3656830" cy="24482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1412</TotalTime>
  <Words>806</Words>
  <Application>Microsoft Office PowerPoint</Application>
  <PresentationFormat>Předvádění na obrazovce (4:3)</PresentationFormat>
  <Paragraphs>188</Paragraphs>
  <Slides>24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Tok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  <vt:lpstr>MIKROREGION PORTA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ACER</dc:creator>
  <cp:lastModifiedBy>Vladimíra Labounková</cp:lastModifiedBy>
  <cp:revision>148</cp:revision>
  <dcterms:created xsi:type="dcterms:W3CDTF">2010-10-05T05:35:17Z</dcterms:created>
  <dcterms:modified xsi:type="dcterms:W3CDTF">2010-12-02T09:40:11Z</dcterms:modified>
</cp:coreProperties>
</file>